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9" r:id="rId8"/>
    <p:sldId id="260" r:id="rId9"/>
    <p:sldId id="262" r:id="rId10"/>
    <p:sldId id="263" r:id="rId11"/>
    <p:sldId id="264" r:id="rId12"/>
    <p:sldId id="271" r:id="rId13"/>
    <p:sldId id="265" r:id="rId14"/>
    <p:sldId id="266" r:id="rId15"/>
    <p:sldId id="267" r:id="rId16"/>
  </p:sldIdLst>
  <p:sldSz cx="9144000" cy="6858000" type="screen4x3"/>
  <p:notesSz cx="6877050" cy="100012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9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E08C-4610-4B30-B1B4-2E1DCE2A9044}" type="datetimeFigureOut">
              <a:rPr lang="it-IT" smtClean="0"/>
              <a:pPr/>
              <a:t>08/03/2013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27DC-39CC-4CFE-A65C-99BB2FE90B1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  <a:latin typeface="Algerian" pitchFamily="82" charset="0"/>
              </a:rPr>
              <a:t>Rapporto  tra giovani e mondo del lavoro</a:t>
            </a:r>
            <a:endParaRPr lang="it-IT" dirty="0">
              <a:solidFill>
                <a:srgbClr val="0070C0"/>
              </a:solidFill>
              <a:latin typeface="Algerian" pitchFamily="8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>
                <a:solidFill>
                  <a:srgbClr val="FF0000"/>
                </a:solidFill>
              </a:rPr>
              <a:t>Incontro del 7 marzo 2013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Velocità di apprendimento ( per garantire la crescita della persona e dell’organizzazione),</a:t>
            </a:r>
          </a:p>
          <a:p>
            <a:r>
              <a:rPr lang="it-IT" dirty="0" smtClean="0"/>
              <a:t>Lo stage all’estero , per confronto culturale con persone e realtà diverse,</a:t>
            </a:r>
          </a:p>
          <a:p>
            <a:r>
              <a:rPr lang="it-IT" dirty="0" smtClean="0"/>
              <a:t>La conoscenza dell’inglese è richiesta nel 60 % delle posizioni di laureati e nel 42 % nei diplomati,</a:t>
            </a:r>
          </a:p>
          <a:p>
            <a:r>
              <a:rPr lang="it-IT" dirty="0" smtClean="0"/>
              <a:t>L’autonomia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 spirito di gruppo</a:t>
            </a:r>
          </a:p>
          <a:p>
            <a:r>
              <a:rPr lang="it-IT" dirty="0" smtClean="0"/>
              <a:t>La capacità di gestire le info raccolte</a:t>
            </a:r>
          </a:p>
          <a:p>
            <a:r>
              <a:rPr lang="it-IT" dirty="0" smtClean="0"/>
              <a:t>Il linguaggio del corpo  ( 94 % di attenzione)</a:t>
            </a:r>
          </a:p>
          <a:p>
            <a:r>
              <a:rPr lang="it-IT" dirty="0" smtClean="0"/>
              <a:t>Il contatto fisico nella stretta di mano ( 82%)</a:t>
            </a:r>
          </a:p>
          <a:p>
            <a:r>
              <a:rPr lang="it-IT" dirty="0" smtClean="0"/>
              <a:t>La postura  ( 80 %)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2420888"/>
            <a:ext cx="8147248" cy="3705275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Il linguaggio del corpo  ( 94 % di attenzione)</a:t>
            </a:r>
          </a:p>
          <a:p>
            <a:r>
              <a:rPr lang="it-IT" dirty="0" smtClean="0"/>
              <a:t>Il contatto fisico nella stretta di mano ( 82%)</a:t>
            </a:r>
          </a:p>
          <a:p>
            <a:r>
              <a:rPr lang="it-IT" dirty="0" smtClean="0"/>
              <a:t>La postura  ( 80 %)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043608" y="692696"/>
            <a:ext cx="68407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Un messaggio di comunicazione che funziona è composto da :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55 % di movimento corpo,sorriso,occhi,</a:t>
            </a:r>
          </a:p>
          <a:p>
            <a:pPr>
              <a:buFontTx/>
              <a:buChar char="-"/>
            </a:pPr>
            <a:r>
              <a:rPr lang="it-IT" dirty="0" smtClean="0"/>
              <a:t>38 % dal volume,tono e velocità della voce,</a:t>
            </a:r>
          </a:p>
          <a:p>
            <a:pPr>
              <a:buFontTx/>
              <a:buChar char="-"/>
            </a:pPr>
            <a:r>
              <a:rPr lang="it-IT" dirty="0" smtClean="0"/>
              <a:t>7 % dal contenuto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Ciò non significa che quanto si dice non conti, ma solo che, prima di essere presi in considerazione per quanto si esprime, occorre superare i due gradini che hanno come  primo intoppo il linguaggio del corpo.</a:t>
            </a:r>
          </a:p>
          <a:p>
            <a:endParaRPr lang="it-IT" dirty="0"/>
          </a:p>
          <a:p>
            <a:r>
              <a:rPr lang="it-IT" dirty="0" smtClean="0"/>
              <a:t>Quindi </a:t>
            </a:r>
            <a:r>
              <a:rPr lang="it-IT" dirty="0" smtClean="0"/>
              <a:t>? </a:t>
            </a:r>
            <a:r>
              <a:rPr lang="it-IT" smtClean="0"/>
              <a:t>Suggerimenti dell’esperienza: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Essere cordiali ma non troppo,</a:t>
            </a:r>
          </a:p>
          <a:p>
            <a:r>
              <a:rPr lang="it-IT" dirty="0" smtClean="0"/>
              <a:t>Stringere la mano saldamente ma </a:t>
            </a:r>
            <a:r>
              <a:rPr lang="it-IT" dirty="0" smtClean="0"/>
              <a:t>moderatamente,</a:t>
            </a:r>
            <a:endParaRPr lang="it-IT" dirty="0" smtClean="0"/>
          </a:p>
          <a:p>
            <a:r>
              <a:rPr lang="it-IT" dirty="0" smtClean="0"/>
              <a:t>Sorridere in modo contenuto,</a:t>
            </a:r>
          </a:p>
          <a:p>
            <a:r>
              <a:rPr lang="it-IT" dirty="0" smtClean="0"/>
              <a:t>Non annuire troppo, ma nemmeno troppo poco</a:t>
            </a:r>
          </a:p>
          <a:p>
            <a:r>
              <a:rPr lang="it-IT" dirty="0" smtClean="0"/>
              <a:t>Non </a:t>
            </a:r>
            <a:r>
              <a:rPr lang="it-IT" dirty="0" smtClean="0"/>
              <a:t>accavvallare</a:t>
            </a:r>
            <a:r>
              <a:rPr lang="it-IT" dirty="0" smtClean="0"/>
              <a:t> le gambe né </a:t>
            </a:r>
            <a:r>
              <a:rPr lang="it-IT" dirty="0" smtClean="0"/>
              <a:t>in posizione scomposta,</a:t>
            </a:r>
            <a:endParaRPr lang="it-IT" dirty="0" smtClean="0"/>
          </a:p>
          <a:p>
            <a:r>
              <a:rPr lang="it-IT" dirty="0" smtClean="0"/>
              <a:t>Non parlare in modo frettoloso, o troppo </a:t>
            </a:r>
            <a:r>
              <a:rPr lang="it-IT" dirty="0" smtClean="0"/>
              <a:t>lento.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b="1" u="sng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 Dopo aver analizzato il  </a:t>
            </a:r>
            <a:r>
              <a:rPr lang="it-IT" dirty="0" err="1" smtClean="0"/>
              <a:t>CV</a:t>
            </a:r>
            <a:r>
              <a:rPr lang="it-IT" dirty="0" smtClean="0"/>
              <a:t> da parte dell’interessato, cioè </a:t>
            </a:r>
          </a:p>
          <a:p>
            <a:r>
              <a:rPr lang="it-IT" dirty="0" smtClean="0"/>
              <a:t>Il </a:t>
            </a:r>
            <a:r>
              <a:rPr lang="it-IT" dirty="0" err="1" smtClean="0"/>
              <a:t>CV</a:t>
            </a:r>
            <a:r>
              <a:rPr lang="it-IT" dirty="0" smtClean="0"/>
              <a:t> come strumento per farsi conoscere</a:t>
            </a:r>
          </a:p>
          <a:p>
            <a:r>
              <a:rPr lang="it-IT" dirty="0" smtClean="0"/>
              <a:t>Il </a:t>
            </a:r>
            <a:r>
              <a:rPr lang="it-IT" dirty="0" err="1" smtClean="0"/>
              <a:t>CV</a:t>
            </a:r>
            <a:r>
              <a:rPr lang="it-IT" dirty="0" smtClean="0"/>
              <a:t> come strumento per rendersi interessante ai </a:t>
            </a:r>
            <a:r>
              <a:rPr lang="it-IT" dirty="0" err="1" smtClean="0"/>
              <a:t>recruiters</a:t>
            </a:r>
            <a:r>
              <a:rPr lang="it-IT" dirty="0" smtClean="0"/>
              <a:t> ,</a:t>
            </a:r>
          </a:p>
          <a:p>
            <a:r>
              <a:rPr lang="it-IT" dirty="0" smtClean="0"/>
              <a:t>Per ottenere un colloquio di selezione</a:t>
            </a:r>
          </a:p>
          <a:p>
            <a:endParaRPr lang="it-IT" dirty="0"/>
          </a:p>
          <a:p>
            <a:pPr>
              <a:buNone/>
            </a:pPr>
            <a:r>
              <a:rPr lang="it-IT" dirty="0" smtClean="0"/>
              <a:t>Osserviamo il punto di vista aziendale nel reperire una nuova </a:t>
            </a:r>
            <a:r>
              <a:rPr lang="it-IT" dirty="0" smtClean="0"/>
              <a:t>risorsa e suggerimenti per il colloquio di selezione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Cosa cerca una società nel reperire nuove risorse umane ?</a:t>
            </a:r>
          </a:p>
          <a:p>
            <a:pPr>
              <a:buNone/>
            </a:pPr>
            <a:endParaRPr lang="it-IT" dirty="0" smtClean="0"/>
          </a:p>
          <a:p>
            <a:r>
              <a:rPr lang="it-IT" i="1" dirty="0" smtClean="0">
                <a:solidFill>
                  <a:schemeClr val="accent3"/>
                </a:solidFill>
              </a:rPr>
              <a:t>Competenze</a:t>
            </a:r>
          </a:p>
          <a:p>
            <a:r>
              <a:rPr lang="it-IT" i="1" dirty="0" smtClean="0">
                <a:solidFill>
                  <a:srgbClr val="FF0000"/>
                </a:solidFill>
              </a:rPr>
              <a:t>Atteggiamenti</a:t>
            </a:r>
          </a:p>
          <a:p>
            <a:r>
              <a:rPr lang="it-IT" i="1" dirty="0" smtClean="0">
                <a:solidFill>
                  <a:srgbClr val="00B0F0"/>
                </a:solidFill>
              </a:rPr>
              <a:t>Comportamenti</a:t>
            </a:r>
            <a:endParaRPr lang="it-IT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Competenze :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Competenze di base ( linguistiche e informatiche)</a:t>
            </a:r>
          </a:p>
          <a:p>
            <a:pPr>
              <a:buFontTx/>
              <a:buChar char="-"/>
            </a:pPr>
            <a:r>
              <a:rPr lang="it-IT" dirty="0" smtClean="0"/>
              <a:t>Competenze legate al ruolo da </a:t>
            </a:r>
            <a:r>
              <a:rPr lang="it-IT" dirty="0" smtClean="0"/>
              <a:t>coprire – </a:t>
            </a:r>
            <a:r>
              <a:rPr lang="it-IT" dirty="0" err="1" smtClean="0"/>
              <a:t>know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specifico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Competenze in chiave di sviluppo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</a:t>
            </a:r>
            <a:r>
              <a:rPr lang="it-IT" b="1" dirty="0" smtClean="0"/>
              <a:t>Quali sono le competenze  preferite </a:t>
            </a:r>
            <a:r>
              <a:rPr lang="it-IT" dirty="0" smtClean="0"/>
              <a:t>:</a:t>
            </a:r>
          </a:p>
          <a:p>
            <a:pPr marL="514350" indent="-514350">
              <a:buAutoNum type="arabicParenR"/>
            </a:pPr>
            <a:r>
              <a:rPr lang="it-IT" dirty="0" smtClean="0"/>
              <a:t>Attenzione ai costi</a:t>
            </a:r>
          </a:p>
          <a:p>
            <a:pPr marL="514350" indent="-514350">
              <a:buAutoNum type="arabicParenR"/>
            </a:pPr>
            <a:r>
              <a:rPr lang="it-IT" dirty="0" smtClean="0"/>
              <a:t>Esperienza internazionale</a:t>
            </a:r>
          </a:p>
          <a:p>
            <a:pPr marL="514350" indent="-514350">
              <a:buAutoNum type="arabicParenR"/>
            </a:pPr>
            <a:r>
              <a:rPr lang="it-IT" dirty="0" smtClean="0"/>
              <a:t>Credibilità nella business community</a:t>
            </a:r>
          </a:p>
          <a:p>
            <a:pPr marL="514350" indent="-514350">
              <a:buAutoNum type="arabicParenR"/>
            </a:pPr>
            <a:r>
              <a:rPr lang="it-IT" dirty="0" smtClean="0"/>
              <a:t>Coraggio e innovazione</a:t>
            </a:r>
          </a:p>
          <a:p>
            <a:pPr marL="514350" indent="-514350">
              <a:buAutoNum type="arabicParenR"/>
            </a:pPr>
            <a:r>
              <a:rPr lang="it-IT" dirty="0" smtClean="0"/>
              <a:t>Esperienza nello stesso settore</a:t>
            </a:r>
          </a:p>
          <a:p>
            <a:pPr marL="514350" indent="-514350">
              <a:buAutoNum type="arabicParenR"/>
            </a:pPr>
            <a:r>
              <a:rPr lang="it-IT" dirty="0" smtClean="0"/>
              <a:t>Attenzione al cliente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b="1" dirty="0" smtClean="0"/>
              <a:t>Atteggiamenti e motivazioni 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Motivazione rispetto le attività da svolgere</a:t>
            </a:r>
          </a:p>
          <a:p>
            <a:pPr>
              <a:buFontTx/>
              <a:buChar char="-"/>
            </a:pPr>
            <a:r>
              <a:rPr lang="it-IT" dirty="0" smtClean="0"/>
              <a:t>Motivazione rispetto al settore aziendale</a:t>
            </a:r>
          </a:p>
          <a:p>
            <a:pPr>
              <a:buFontTx/>
              <a:buChar char="-"/>
            </a:pPr>
            <a:r>
              <a:rPr lang="it-IT" dirty="0" smtClean="0"/>
              <a:t>Motivazione rispetto alla modalità contrattuale</a:t>
            </a:r>
          </a:p>
          <a:p>
            <a:pPr>
              <a:buFontTx/>
              <a:buChar char="-"/>
            </a:pPr>
            <a:r>
              <a:rPr lang="it-IT" dirty="0" smtClean="0"/>
              <a:t>Motivazione rispetto alla retribuzione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Coerente enfasi sull’imprenditorialità</a:t>
            </a:r>
          </a:p>
          <a:p>
            <a:pPr>
              <a:buNone/>
            </a:pPr>
            <a:r>
              <a:rPr lang="it-IT" dirty="0"/>
              <a:t> </a:t>
            </a:r>
            <a:r>
              <a:rPr lang="it-IT" dirty="0" smtClean="0"/>
              <a:t>    ( in Italia si dice molto diffusa per numero e dimensione delle attività </a:t>
            </a:r>
            <a:r>
              <a:rPr lang="it-IT" dirty="0" smtClean="0"/>
              <a:t>strutturate – ma a quale livello ?)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Coerente enfasi su retribuzioni variabili, piani a medio termine etc.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r>
              <a:rPr lang="it-IT" b="1" dirty="0" smtClean="0"/>
              <a:t>Comportamenti </a:t>
            </a:r>
            <a:r>
              <a:rPr lang="it-IT" b="1" dirty="0" smtClean="0"/>
              <a:t> ricercati </a:t>
            </a:r>
            <a:r>
              <a:rPr lang="it-IT" dirty="0" smtClean="0"/>
              <a:t>: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Organizzativi</a:t>
            </a:r>
          </a:p>
          <a:p>
            <a:pPr>
              <a:buFontTx/>
              <a:buChar char="-"/>
            </a:pPr>
            <a:r>
              <a:rPr lang="it-IT" dirty="0" smtClean="0"/>
              <a:t>Di integrazione</a:t>
            </a:r>
          </a:p>
          <a:p>
            <a:pPr>
              <a:buFontTx/>
              <a:buChar char="-"/>
            </a:pPr>
            <a:r>
              <a:rPr lang="it-IT" dirty="0" smtClean="0"/>
              <a:t>Di orientamento al </a:t>
            </a:r>
            <a:r>
              <a:rPr lang="it-IT" dirty="0" smtClean="0"/>
              <a:t>risultato, più che al compito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Di pensiero analitico</a:t>
            </a:r>
          </a:p>
          <a:p>
            <a:pPr>
              <a:buFontTx/>
              <a:buChar char="-"/>
            </a:pPr>
            <a:r>
              <a:rPr lang="it-IT" dirty="0" smtClean="0"/>
              <a:t>Di consapevolezza organizzativa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u="sng" dirty="0" smtClean="0">
                <a:solidFill>
                  <a:srgbClr val="00B0F0"/>
                </a:solidFill>
              </a:rPr>
              <a:t>Rapporto tra giovani e mondo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/>
              <a:t>Il carattere conta più degli studi </a:t>
            </a:r>
            <a:r>
              <a:rPr lang="it-IT" b="1" dirty="0" smtClean="0"/>
              <a:t>? Spesso si :</a:t>
            </a:r>
            <a:endParaRPr lang="it-IT" b="1" dirty="0" smtClean="0"/>
          </a:p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 smtClean="0"/>
              <a:t>-il “ buon “ carattere, cioè disponibilità e approccio positivo in generale</a:t>
            </a:r>
          </a:p>
          <a:p>
            <a:pPr>
              <a:buFontTx/>
              <a:buChar char="-"/>
            </a:pPr>
            <a:r>
              <a:rPr lang="it-IT" dirty="0" smtClean="0"/>
              <a:t>La propensione al cambiamento e quindi la capacità di inserirsi in un contesto mutevole</a:t>
            </a:r>
          </a:p>
          <a:p>
            <a:pPr>
              <a:buFontTx/>
              <a:buChar char="-"/>
            </a:pPr>
            <a:r>
              <a:rPr lang="it-IT" dirty="0" smtClean="0"/>
              <a:t>L’intelligenza emotiva,</a:t>
            </a:r>
          </a:p>
          <a:p>
            <a:pPr>
              <a:buFontTx/>
              <a:buChar char="-"/>
            </a:pPr>
            <a:r>
              <a:rPr lang="it-IT" dirty="0" smtClean="0"/>
              <a:t>Abilità strategiche ,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581</Words>
  <Application>Microsoft Office PowerPoint</Application>
  <PresentationFormat>Presentazione su schermo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Rapporto  tra giovani e mondo del lavoro</vt:lpstr>
      <vt:lpstr>Rapporto tra giovani e mondo del lavoro</vt:lpstr>
      <vt:lpstr>Rapporto tra giovani e mondo del lavoro</vt:lpstr>
      <vt:lpstr>Rapporto tra giovani e mondo del lavoro</vt:lpstr>
      <vt:lpstr>Rapporto tra giovani e mondo del lavoro</vt:lpstr>
      <vt:lpstr>Rapporto tra giovani e mondo del lavoro</vt:lpstr>
      <vt:lpstr>Rapporto tra giovani e mondo del lavoro</vt:lpstr>
      <vt:lpstr>Rapporto tra giovani e mondo del lavoro</vt:lpstr>
      <vt:lpstr>Rapporto tra giovani e mondo del lavoro</vt:lpstr>
      <vt:lpstr>Rapporto tra giovani e mondo del lavoro</vt:lpstr>
      <vt:lpstr>Rapporto tra giovani e mondo del lavoro</vt:lpstr>
      <vt:lpstr>   </vt:lpstr>
      <vt:lpstr>Rapporto tra giovani e mondo del lavoro</vt:lpstr>
      <vt:lpstr>Rapporto tra giovani e mondo del lavoro</vt:lpstr>
      <vt:lpstr>Rapporto tra giovani e mondo del lavoro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Rapporto  tra giovani e mondo del lavoro</dc:title>
  <dc:creator>Sergio Zeni</dc:creator>
  <cp:lastModifiedBy>Sergio</cp:lastModifiedBy>
  <cp:revision>11</cp:revision>
  <dcterms:created xsi:type="dcterms:W3CDTF">2013-02-21T13:01:57Z</dcterms:created>
  <dcterms:modified xsi:type="dcterms:W3CDTF">2013-03-08T07:30:57Z</dcterms:modified>
</cp:coreProperties>
</file>